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72" r:id="rId15"/>
    <p:sldId id="266" r:id="rId16"/>
    <p:sldId id="268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DB7787-06E3-4337-AF21-0B1655B2CC31}" v="72" dt="2023-03-12T19:39:39.8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36" d="100"/>
          <a:sy n="136" d="100"/>
        </p:scale>
        <p:origin x="21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0DC27-9B85-41ED-860F-BAD2FDA08D7A}" type="datetimeFigureOut">
              <a:rPr lang="da-DK" smtClean="0"/>
              <a:t>17.03.2023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103B-B7E8-4960-BBA2-05F8476C21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134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E103B-B7E8-4960-BBA2-05F8476C217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659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E103B-B7E8-4960-BBA2-05F8476C2171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697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8C8DD-C6B5-270C-5E8A-A5B60D177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FD1D5C8-0BF4-CECE-8E17-531964655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C7922CC-C64E-57AF-5086-E1D84228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A0AD-E5B2-498A-836B-31D0F6735F62}" type="datetimeFigureOut">
              <a:rPr lang="da-DK" smtClean="0"/>
              <a:t>17.03.2023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AE4B28-E210-75F8-B0CF-C723D00F6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84E2BF-E59E-ED6D-A7EB-4D6BE3CD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1CBB-ED37-400A-8253-B16511230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195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F6887-A9A4-87FB-A33A-3F20B977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64FE689-C5F2-2F7B-892E-96A2545A5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7867ED-7D00-7CC5-A343-F1783381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A0AD-E5B2-498A-836B-31D0F6735F62}" type="datetimeFigureOut">
              <a:rPr lang="da-DK" smtClean="0"/>
              <a:t>17.03.2023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B0779F-7E7A-0276-18D1-7097190C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D3AA19F-244C-C027-D40D-E4ACA3D9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1CBB-ED37-400A-8253-B16511230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964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B9B0D85-C58A-3BBA-289F-B46F0AABD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8F11C0F-32E9-F86E-3E3A-877B8A326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B871F81-4836-71AC-23CD-754404F4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A0AD-E5B2-498A-836B-31D0F6735F62}" type="datetimeFigureOut">
              <a:rPr lang="da-DK" smtClean="0"/>
              <a:t>17.03.2023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370001-6A67-24A5-1776-77FCFA5B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7A91816-134D-6CC4-B676-A276AC61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1CBB-ED37-400A-8253-B16511230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517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A0377-F8F6-F735-755E-13DEB4FD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57BA75-0DA7-EBAA-0D4C-C61B7B59D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B60D79-B8A1-16A4-B6A0-8249A3564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A0AD-E5B2-498A-836B-31D0F6735F62}" type="datetimeFigureOut">
              <a:rPr lang="da-DK" smtClean="0"/>
              <a:t>17.03.2023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DE37E2E-6C2B-37AE-1C82-30734E2B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2B92711-9A32-AA00-2ACC-939EA01B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1CBB-ED37-400A-8253-B16511230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87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5066C-506A-6480-A587-2FA96F37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C649A62-9F70-8A93-40AF-D773A165D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7909E57-849E-B565-3119-28AC80F8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A0AD-E5B2-498A-836B-31D0F6735F62}" type="datetimeFigureOut">
              <a:rPr lang="da-DK" smtClean="0"/>
              <a:t>17.03.2023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2068A47-CFD9-4542-7AC9-B3C1B499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994A5D-2AB9-E60D-5193-4492A3E0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1CBB-ED37-400A-8253-B16511230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950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C2C84-30E5-7843-B488-7AF6D19A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93AD94-D469-5C9A-FAAF-8C250B557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B6DF82F-76FF-7B0A-8906-4DE011412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DF1D848-73E0-FED6-A1C7-C3286569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A0AD-E5B2-498A-836B-31D0F6735F62}" type="datetimeFigureOut">
              <a:rPr lang="da-DK" smtClean="0"/>
              <a:t>17.03.2023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18722E5-6879-6AD3-7BD2-645D5D2E2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8A0AE88-47F2-3E94-98FE-53B9D7D5C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1CBB-ED37-400A-8253-B16511230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396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B0C2E-0D57-EA13-DE78-A0922D16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21A3125-A737-0468-B9DA-020CBBBEC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52B0AC6-9E1A-050B-1B25-8D91AD98D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DE5D6EF-8B73-73B8-45FF-76862C89B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C2B71A3-1B74-31F5-D1BA-CBB69138D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265B57F-F027-4E5C-93AC-7545A3F4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A0AD-E5B2-498A-836B-31D0F6735F62}" type="datetimeFigureOut">
              <a:rPr lang="da-DK" smtClean="0"/>
              <a:t>17.03.2023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B2F4A1E-0237-A82D-A1E3-23958093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8EAFE5C-A1BA-7D3B-30B8-941F8F38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1CBB-ED37-400A-8253-B16511230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259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9D872-7797-E073-1594-20454C83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A30EE91-BC1D-9158-4A50-77528224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A0AD-E5B2-498A-836B-31D0F6735F62}" type="datetimeFigureOut">
              <a:rPr lang="da-DK" smtClean="0"/>
              <a:t>17.03.2023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987BA2F-D0E7-EEA9-265A-B78E57C2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0E21C9E-D6A9-07FB-2D87-BAB7D274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1CBB-ED37-400A-8253-B16511230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458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60A0FB-39DF-2C47-F65E-9A05F01E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A0AD-E5B2-498A-836B-31D0F6735F62}" type="datetimeFigureOut">
              <a:rPr lang="da-DK" smtClean="0"/>
              <a:t>17.03.2023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F5FE4B7-BE71-776B-38B4-4BF2E2EA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3D3FFCD-962A-07A2-63D2-6B971696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1CBB-ED37-400A-8253-B16511230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679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A9507-5F3F-803A-770B-44A3784F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C99159-E97D-9794-F912-D56C540DD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F3D369-8A34-96D8-1E96-61D391B3D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F4EEA5E-7BF5-3CC8-9FE5-52B5A387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A0AD-E5B2-498A-836B-31D0F6735F62}" type="datetimeFigureOut">
              <a:rPr lang="da-DK" smtClean="0"/>
              <a:t>17.03.2023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8C52C8A-2515-225C-A878-01D888EE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6AFA0C4-C715-BB25-9BE3-6A55A4F7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1CBB-ED37-400A-8253-B16511230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126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93AD4-6B56-EA9B-0989-D15CBDDB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ACEB858-8A23-3A38-0ED5-A594F171E9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42B3931-0F68-2650-8B6C-6E312E969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8E199EF-080D-6384-6D93-976C5A9B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A0AD-E5B2-498A-836B-31D0F6735F62}" type="datetimeFigureOut">
              <a:rPr lang="da-DK" smtClean="0"/>
              <a:t>17.03.2023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DB0208-9965-B257-4073-6E8EB2ADF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69B3F1C-8AD9-0574-529D-F3F58A96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1CBB-ED37-400A-8253-B16511230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44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6207DB8-5FF5-EDCC-C4B0-C9034381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4041338-4215-6101-6876-1926B371F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25FFBB-AEE5-FA20-8D79-39DB0315B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A0AD-E5B2-498A-836B-31D0F6735F62}" type="datetimeFigureOut">
              <a:rPr lang="da-DK" smtClean="0"/>
              <a:t>17.03.2023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B95E5E-8E2E-2FE7-7461-15152892F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DF40760-35C2-9D92-3C4F-1883630E7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31CBB-ED37-400A-8253-B16511230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583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74C13-6DC3-A92D-1A19-4A09CF4AD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/>
              <a:t>Hvor er der et toilet?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374C7B9-1F03-2324-9B03-BCD8EA99E4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Offentligt møde i Toldkammeret 16. marts 2023</a:t>
            </a:r>
          </a:p>
          <a:p>
            <a:endParaRPr lang="da-DK" dirty="0"/>
          </a:p>
          <a:p>
            <a:r>
              <a:rPr lang="da-DK" dirty="0"/>
              <a:t>Pernille Hermann</a:t>
            </a:r>
          </a:p>
          <a:p>
            <a:r>
              <a:rPr lang="da-DK" dirty="0"/>
              <a:t>næstformand i Helsingør Seniorråd</a:t>
            </a:r>
          </a:p>
        </p:txBody>
      </p:sp>
    </p:spTree>
    <p:extLst>
      <p:ext uri="{BB962C8B-B14F-4D97-AF65-F5344CB8AC3E}">
        <p14:creationId xmlns:p14="http://schemas.microsoft.com/office/powerpoint/2010/main" val="278141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 descr="Et billede, der indeholder indendørs, toilet, side om side, snavset&#10;&#10;Automatisk genereret beskrivelse">
            <a:extLst>
              <a:ext uri="{FF2B5EF4-FFF2-40B4-BE49-F238E27FC236}">
                <a16:creationId xmlns:a16="http://schemas.microsoft.com/office/drawing/2014/main" id="{049AC729-92D8-2196-7DB3-1299F13E1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218" y="2409031"/>
            <a:ext cx="4449763" cy="3321050"/>
          </a:xfrm>
          <a:prstGeom prst="rect">
            <a:avLst/>
          </a:prstGeom>
        </p:spPr>
      </p:pic>
      <p:pic>
        <p:nvPicPr>
          <p:cNvPr id="6" name="Billede 5" descr="Et billede, der indeholder indendørs, væg, toilet, badeværelse&#10;&#10;Automatisk genereret beskrivelse">
            <a:extLst>
              <a:ext uri="{FF2B5EF4-FFF2-40B4-BE49-F238E27FC236}">
                <a16:creationId xmlns:a16="http://schemas.microsoft.com/office/drawing/2014/main" id="{251F5187-693B-3465-280F-EE099FB60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9531" y="2409031"/>
            <a:ext cx="4449763" cy="3321050"/>
          </a:xfrm>
          <a:prstGeom prst="rect">
            <a:avLst/>
          </a:prstGeom>
        </p:spPr>
      </p:pic>
      <p:pic>
        <p:nvPicPr>
          <p:cNvPr id="8" name="Billede 7" descr="Et billede, der indeholder indendørs, toilet, væg, side om side&#10;&#10;Automatisk genereret beskrivelse">
            <a:extLst>
              <a:ext uri="{FF2B5EF4-FFF2-40B4-BE49-F238E27FC236}">
                <a16:creationId xmlns:a16="http://schemas.microsoft.com/office/drawing/2014/main" id="{C0494E1E-CCC9-428B-D614-B0F1F12FD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1844675"/>
            <a:ext cx="3321050" cy="44497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2DA78EC-6E23-0369-75C8-9EA3F5A9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da-DK" sz="5200" b="1"/>
              <a:t>Man føler sig lidt sølle…</a:t>
            </a:r>
          </a:p>
        </p:txBody>
      </p:sp>
    </p:spTree>
    <p:extLst>
      <p:ext uri="{BB962C8B-B14F-4D97-AF65-F5344CB8AC3E}">
        <p14:creationId xmlns:p14="http://schemas.microsoft.com/office/powerpoint/2010/main" val="336731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B1F24-0F89-B1F2-9A48-4D348781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Private aftaler</a:t>
            </a:r>
          </a:p>
        </p:txBody>
      </p:sp>
      <p:pic>
        <p:nvPicPr>
          <p:cNvPr id="4" name="Billede 3" descr="Et billede, der indeholder bygning, sten&#10;&#10;Automatisk genereret beskrivelse">
            <a:extLst>
              <a:ext uri="{FF2B5EF4-FFF2-40B4-BE49-F238E27FC236}">
                <a16:creationId xmlns:a16="http://schemas.microsoft.com/office/drawing/2014/main" id="{E35FE342-39F5-C56E-C1BB-C7DDB7084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169" y="2239719"/>
            <a:ext cx="4392247" cy="3294185"/>
          </a:xfrm>
          <a:prstGeom prst="rect">
            <a:avLst/>
          </a:prstGeom>
        </p:spPr>
      </p:pic>
      <p:pic>
        <p:nvPicPr>
          <p:cNvPr id="8" name="Billede 7" descr="Et billede, der indeholder tekst, træ&#10;&#10;Automatisk genereret beskrivelse">
            <a:extLst>
              <a:ext uri="{FF2B5EF4-FFF2-40B4-BE49-F238E27FC236}">
                <a16:creationId xmlns:a16="http://schemas.microsoft.com/office/drawing/2014/main" id="{9C7ED10D-488D-1DEB-AA64-AC3FA5114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09" y="806938"/>
            <a:ext cx="3933093" cy="5244124"/>
          </a:xfrm>
          <a:prstGeom prst="rect">
            <a:avLst/>
          </a:prstGeom>
        </p:spPr>
      </p:pic>
      <p:pic>
        <p:nvPicPr>
          <p:cNvPr id="6" name="Billede 5" descr="Et billede, der indeholder indendørs, side om side&#10;&#10;Automatisk genereret beskrivelse">
            <a:extLst>
              <a:ext uri="{FF2B5EF4-FFF2-40B4-BE49-F238E27FC236}">
                <a16:creationId xmlns:a16="http://schemas.microsoft.com/office/drawing/2014/main" id="{A54CDEB9-AE17-BBF4-F1F4-070863088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0140" y="4267811"/>
            <a:ext cx="3048000" cy="2286000"/>
          </a:xfrm>
          <a:prstGeom prst="rect">
            <a:avLst/>
          </a:prstGeom>
        </p:spPr>
      </p:pic>
      <p:pic>
        <p:nvPicPr>
          <p:cNvPr id="10" name="Billede 9" descr="Et billede, der indeholder tekst, loft, indendørs, væg&#10;&#10;Automatisk genereret beskrivelse">
            <a:extLst>
              <a:ext uri="{FF2B5EF4-FFF2-40B4-BE49-F238E27FC236}">
                <a16:creationId xmlns:a16="http://schemas.microsoft.com/office/drawing/2014/main" id="{C4624CBA-CFB0-B07E-EF81-5A87A1082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58" y="3698631"/>
            <a:ext cx="4212492" cy="3159369"/>
          </a:xfrm>
          <a:prstGeom prst="rect">
            <a:avLst/>
          </a:prstGeom>
        </p:spPr>
      </p:pic>
      <p:pic>
        <p:nvPicPr>
          <p:cNvPr id="14" name="Billede 13" descr="Et billede, der indeholder himmel, udendørs&#10;&#10;Automatisk genereret beskrivelse">
            <a:extLst>
              <a:ext uri="{FF2B5EF4-FFF2-40B4-BE49-F238E27FC236}">
                <a16:creationId xmlns:a16="http://schemas.microsoft.com/office/drawing/2014/main" id="{ACECD10A-B8E8-9727-740B-3577924B0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04" y="806938"/>
            <a:ext cx="3873745" cy="290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7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5F86D-B4E2-E939-4990-CCD9E784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Kort og apps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755F4F8F-F747-E653-3FF2-70193F7DF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29995"/>
              </p:ext>
            </p:extLst>
          </p:nvPr>
        </p:nvGraphicFramePr>
        <p:xfrm>
          <a:off x="4009292" y="365126"/>
          <a:ext cx="7573109" cy="612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3109">
                  <a:extLst>
                    <a:ext uri="{9D8B030D-6E8A-4147-A177-3AD203B41FA5}">
                      <a16:colId xmlns:a16="http://schemas.microsoft.com/office/drawing/2014/main" val="1295945056"/>
                    </a:ext>
                  </a:extLst>
                </a:gridCol>
              </a:tblGrid>
              <a:tr h="612775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427603"/>
                  </a:ext>
                </a:extLst>
              </a:tr>
            </a:tbl>
          </a:graphicData>
        </a:graphic>
      </p:graphicFrame>
      <p:pic>
        <p:nvPicPr>
          <p:cNvPr id="2050" name="Picture 2" descr="The Best Toilet Finding Apps According To Travel Habits">
            <a:extLst>
              <a:ext uri="{FF2B5EF4-FFF2-40B4-BE49-F238E27FC236}">
                <a16:creationId xmlns:a16="http://schemas.microsoft.com/office/drawing/2014/main" id="{CB46266C-96A4-4997-FF49-24A6D7976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43754"/>
            <a:ext cx="3002692" cy="224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CE5BD653-CE63-955A-C713-7644DE100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77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16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100BF-6D29-024A-D1E3-0B4F74FFC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Hvem skal nu betale?</a:t>
            </a:r>
          </a:p>
        </p:txBody>
      </p:sp>
      <p:pic>
        <p:nvPicPr>
          <p:cNvPr id="4" name="Billede 3" descr="Et billede, der indeholder tekst, hæveautomat&#10;&#10;Automatisk genereret beskrivelse">
            <a:extLst>
              <a:ext uri="{FF2B5EF4-FFF2-40B4-BE49-F238E27FC236}">
                <a16:creationId xmlns:a16="http://schemas.microsoft.com/office/drawing/2014/main" id="{67BA4C26-5B35-2C7D-E330-A74E8E2CB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345723" cy="4009292"/>
          </a:xfrm>
          <a:prstGeom prst="rect">
            <a:avLst/>
          </a:prstGeom>
        </p:spPr>
      </p:pic>
      <p:pic>
        <p:nvPicPr>
          <p:cNvPr id="6" name="Billede 5" descr="Et billede, der indeholder gulv, indendørs, ovn, rustfrit&#10;&#10;Automatisk genereret beskrivelse">
            <a:extLst>
              <a:ext uri="{FF2B5EF4-FFF2-40B4-BE49-F238E27FC236}">
                <a16:creationId xmlns:a16="http://schemas.microsoft.com/office/drawing/2014/main" id="{4C5846D3-5BCD-4571-DE09-11095E493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8445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6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82966-ACE8-433E-2BB0-F65AD36C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Varde fandt 2-3 millioner ekstra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7672C3-F071-49D0-18D7-661DF2CAD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4" y="1567208"/>
            <a:ext cx="28341606" cy="11230922"/>
          </a:xfrm>
        </p:spPr>
        <p:txBody>
          <a:bodyPr>
            <a:noAutofit/>
          </a:bodyPr>
          <a:lstStyle/>
          <a:p>
            <a:r>
              <a:rPr lang="da-DK" dirty="0"/>
              <a:t>14.000 indbyggere + tyske turister</a:t>
            </a:r>
          </a:p>
          <a:p>
            <a:r>
              <a:rPr lang="da-DK" dirty="0"/>
              <a:t>Årligt 800.000 til vedligehold og rengøring + 1 renovering</a:t>
            </a:r>
          </a:p>
          <a:p>
            <a:endParaRPr lang="da-DK" dirty="0"/>
          </a:p>
          <a:p>
            <a:r>
              <a:rPr lang="da-DK" dirty="0"/>
              <a:t>Ny femårsplan for hele kommunen</a:t>
            </a:r>
            <a:br>
              <a:rPr lang="da-DK" dirty="0"/>
            </a:br>
            <a:r>
              <a:rPr lang="da-DK" dirty="0"/>
              <a:t>har afsæt i byudvikling i turistområder</a:t>
            </a:r>
          </a:p>
          <a:p>
            <a:r>
              <a:rPr lang="da-DK"/>
              <a:t>13 </a:t>
            </a:r>
            <a:r>
              <a:rPr lang="da-DK" dirty="0"/>
              <a:t>nye / nyrenoverede toiletter </a:t>
            </a:r>
            <a:r>
              <a:rPr lang="da-DK"/>
              <a:t>på fem år</a:t>
            </a:r>
            <a:endParaRPr lang="da-DK" dirty="0"/>
          </a:p>
          <a:p>
            <a:r>
              <a:rPr lang="da-DK" dirty="0"/>
              <a:t>Alle enkeltrums med automatisk håndvask</a:t>
            </a:r>
          </a:p>
          <a:p>
            <a:endParaRPr lang="da-DK" dirty="0"/>
          </a:p>
          <a:p>
            <a:r>
              <a:rPr lang="da-DK" dirty="0"/>
              <a:t>Betalingstoiletter med sms droppet</a:t>
            </a:r>
            <a:br>
              <a:rPr lang="da-DK" dirty="0"/>
            </a:br>
            <a:r>
              <a:rPr lang="da-DK" dirty="0"/>
              <a:t>- byrådet fandt pengene alligevel</a:t>
            </a:r>
            <a:br>
              <a:rPr lang="da-DK" dirty="0"/>
            </a:br>
            <a:endParaRPr lang="da-DK" dirty="0"/>
          </a:p>
          <a:p>
            <a:endParaRPr lang="da-DK" dirty="0"/>
          </a:p>
        </p:txBody>
      </p:sp>
      <p:pic>
        <p:nvPicPr>
          <p:cNvPr id="1026" name="Picture 2" descr="Nye offentlige toiletter og mere rengøring">
            <a:extLst>
              <a:ext uri="{FF2B5EF4-FFF2-40B4-BE49-F238E27FC236}">
                <a16:creationId xmlns:a16="http://schemas.microsoft.com/office/drawing/2014/main" id="{31570B75-B42A-07C0-25F1-AEE62F39F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047" y="3633380"/>
            <a:ext cx="5046954" cy="306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113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B9CE10B-7217-4727-A3A7-5DF664DEB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528478-B7BE-60EC-E03D-91868637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Dyrt</a:t>
            </a: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eller</a:t>
            </a: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billigt</a:t>
            </a: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 descr="Et billede, der indeholder tekst, indendørs&#10;&#10;Automatisk genereret beskrivelse">
            <a:extLst>
              <a:ext uri="{FF2B5EF4-FFF2-40B4-BE49-F238E27FC236}">
                <a16:creationId xmlns:a16="http://schemas.microsoft.com/office/drawing/2014/main" id="{9C439C83-BF97-47C6-5B79-8EBF1B72B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3" r="-3" b="-3"/>
          <a:stretch/>
        </p:blipFill>
        <p:spPr>
          <a:xfrm rot="5400000">
            <a:off x="3292853" y="1804462"/>
            <a:ext cx="5047735" cy="3383280"/>
          </a:xfrm>
          <a:prstGeom prst="rect">
            <a:avLst/>
          </a:prstGeom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9AE2C7F-6917-B274-0879-261448E4CF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0630"/>
          <a:stretch/>
        </p:blipFill>
        <p:spPr>
          <a:xfrm rot="5400000">
            <a:off x="6980129" y="1804462"/>
            <a:ext cx="5047735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06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6F0E50-38F0-EEBB-C642-AAF6A42E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/>
          </a:bodyPr>
          <a:lstStyle/>
          <a:p>
            <a:r>
              <a:rPr lang="da-DK" sz="4000" b="1" dirty="0"/>
              <a:t>Erfaringer hos DSB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271E7F-2DCF-5E93-A2D7-C869DF76A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6650"/>
            <a:ext cx="5353916" cy="3722438"/>
          </a:xfrm>
        </p:spPr>
        <p:txBody>
          <a:bodyPr>
            <a:normAutofit/>
          </a:bodyPr>
          <a:lstStyle/>
          <a:p>
            <a:r>
              <a:rPr lang="da-DK" sz="2000" dirty="0"/>
              <a:t>Opsyn / tilsyn / ejerskab begrænser hærværk</a:t>
            </a:r>
          </a:p>
          <a:p>
            <a:r>
              <a:rPr lang="da-DK" sz="2000" dirty="0"/>
              <a:t>Der skal holdes rent og ryddeligt</a:t>
            </a:r>
          </a:p>
          <a:p>
            <a:r>
              <a:rPr lang="da-DK" sz="2000" dirty="0"/>
              <a:t>Hvide vægge er sjovest at male på – brug folie</a:t>
            </a:r>
          </a:p>
          <a:p>
            <a:r>
              <a:rPr lang="da-DK" sz="2000" dirty="0"/>
              <a:t>Stål og epoxy bliver hurtigt grimt</a:t>
            </a:r>
            <a:br>
              <a:rPr lang="da-DK" sz="2000" dirty="0"/>
            </a:br>
            <a:r>
              <a:rPr lang="da-DK" sz="2000" dirty="0"/>
              <a:t>- brug porcelænskummer og fliser på gulvene</a:t>
            </a:r>
          </a:p>
          <a:p>
            <a:r>
              <a:rPr lang="da-DK" sz="2000" dirty="0"/>
              <a:t>Ingen låg på toilettet, kun </a:t>
            </a:r>
            <a:r>
              <a:rPr lang="da-DK" sz="2000"/>
              <a:t>sæderingen</a:t>
            </a:r>
            <a:endParaRPr lang="da-DK" sz="2000" dirty="0"/>
          </a:p>
          <a:p>
            <a:r>
              <a:rPr lang="da-DK" sz="2000" dirty="0"/>
              <a:t>Lys og høje lyde efter 20 minutters ophold</a:t>
            </a:r>
          </a:p>
          <a:p>
            <a:r>
              <a:rPr lang="da-DK" sz="2000" dirty="0"/>
              <a:t>Betalingskort har afløst mønterne</a:t>
            </a:r>
          </a:p>
          <a:p>
            <a:r>
              <a:rPr lang="da-DK" sz="2000" dirty="0"/>
              <a:t>Opkald til central videovagt kan også åbne døre</a:t>
            </a:r>
          </a:p>
          <a:p>
            <a:endParaRPr lang="da-DK" sz="2000" dirty="0"/>
          </a:p>
        </p:txBody>
      </p:sp>
      <p:pic>
        <p:nvPicPr>
          <p:cNvPr id="5" name="Billede 4" descr="Et billede, der indeholder indendørs, væg, køkkenapparat&#10;&#10;Automatisk genereret beskrivelse">
            <a:extLst>
              <a:ext uri="{FF2B5EF4-FFF2-40B4-BE49-F238E27FC236}">
                <a16:creationId xmlns:a16="http://schemas.microsoft.com/office/drawing/2014/main" id="{9C997704-22C6-BED3-105C-9E1888419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14" b="-2"/>
          <a:stretch/>
        </p:blipFill>
        <p:spPr>
          <a:xfrm rot="5400000">
            <a:off x="5761577" y="427578"/>
            <a:ext cx="6858000" cy="60028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5428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D4156-F8A9-5EE0-5E82-12C89F3B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7440"/>
          </a:xfrm>
        </p:spPr>
        <p:txBody>
          <a:bodyPr>
            <a:normAutofit/>
          </a:bodyPr>
          <a:lstStyle/>
          <a:p>
            <a:r>
              <a:rPr lang="da-DK" b="1" dirty="0"/>
              <a:t>Rengøring og hærværk </a:t>
            </a:r>
            <a:br>
              <a:rPr lang="da-DK" b="1" dirty="0"/>
            </a:br>
            <a:r>
              <a:rPr lang="da-DK" b="1" dirty="0"/>
              <a:t>gør det dyrt </a:t>
            </a:r>
            <a:br>
              <a:rPr lang="da-DK" b="1" dirty="0"/>
            </a:br>
            <a:br>
              <a:rPr lang="da-DK" b="1" dirty="0"/>
            </a:br>
            <a:r>
              <a:rPr lang="da-DK" dirty="0"/>
              <a:t>900.000 til rengøring +</a:t>
            </a:r>
            <a:br>
              <a:rPr lang="da-DK" dirty="0"/>
            </a:br>
            <a:r>
              <a:rPr lang="da-DK" dirty="0"/>
              <a:t>250.000 til vand, el, leje</a:t>
            </a:r>
            <a:br>
              <a:rPr lang="da-DK" dirty="0"/>
            </a:br>
            <a:r>
              <a:rPr lang="da-DK" dirty="0"/>
              <a:t>og vedligeholdelse</a:t>
            </a:r>
            <a:br>
              <a:rPr lang="da-DK" b="1" dirty="0"/>
            </a:br>
            <a:endParaRPr lang="da-DK" b="1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DF34CEA-F1A7-8891-E832-087FF5D1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7723" y="843723"/>
            <a:ext cx="6873459" cy="51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7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F0E50-38F0-EEBB-C642-AAF6A42E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”Så må man jo bare holde sig”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271E7F-2DCF-5E93-A2D7-C869DF76A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400.000 har inkontinens</a:t>
            </a:r>
          </a:p>
          <a:p>
            <a:r>
              <a:rPr lang="da-DK" dirty="0"/>
              <a:t>100.000-200.000 har anal inkontinens</a:t>
            </a:r>
          </a:p>
          <a:p>
            <a:r>
              <a:rPr lang="da-DK" dirty="0"/>
              <a:t>45.000 lever med prostatakræft     </a:t>
            </a:r>
          </a:p>
          <a:p>
            <a:endParaRPr lang="da-DK" dirty="0"/>
          </a:p>
          <a:p>
            <a:r>
              <a:rPr lang="da-DK" dirty="0"/>
              <a:t>Kvinder får svag bækkenbund</a:t>
            </a:r>
          </a:p>
          <a:p>
            <a:r>
              <a:rPr lang="da-DK" dirty="0"/>
              <a:t>Mænd får forstørret prostata</a:t>
            </a:r>
          </a:p>
          <a:p>
            <a:r>
              <a:rPr lang="da-DK" dirty="0"/>
              <a:t>Det bliver værre med alderen</a:t>
            </a:r>
          </a:p>
          <a:p>
            <a:r>
              <a:rPr lang="da-DK" dirty="0"/>
              <a:t>Hver 3. i Helsingør Kommune er 60+ - og hvad med børn og turister?</a:t>
            </a:r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F8D7DF2-919E-57DB-33D4-748085F83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49" y="1690688"/>
            <a:ext cx="3699710" cy="35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5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93054-D098-EB20-B462-EA7FBC7B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Toiletter der er sparet væk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FCF5A5-F4F3-9822-A7E1-E8DBD656A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6"/>
            <a:ext cx="10515600" cy="4624388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Ndr. mole ved Kronborg</a:t>
            </a:r>
          </a:p>
          <a:p>
            <a:pPr lvl="0">
              <a:lnSpc>
                <a:spcPct val="107000"/>
              </a:lnSpc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Gummistranden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Julebækhuset</a:t>
            </a:r>
          </a:p>
          <a:p>
            <a:pPr lvl="0">
              <a:lnSpc>
                <a:spcPct val="107000"/>
              </a:lnSpc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Ålsgårdecentret</a:t>
            </a:r>
          </a:p>
          <a:p>
            <a:pPr lvl="0">
              <a:lnSpc>
                <a:spcPct val="107000"/>
              </a:lnSpc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Prøvestenscentret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Simon Spies Plads</a:t>
            </a:r>
          </a:p>
          <a:p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Jernbanevej </a:t>
            </a:r>
          </a:p>
          <a:p>
            <a:pPr lvl="0">
              <a:lnSpc>
                <a:spcPct val="107000"/>
              </a:lnSpc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Snekkersten Station</a:t>
            </a:r>
          </a:p>
          <a:p>
            <a:pPr lvl="0">
              <a:lnSpc>
                <a:spcPct val="107000"/>
              </a:lnSpc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Espergærde Station</a:t>
            </a:r>
          </a:p>
          <a:p>
            <a:endParaRPr lang="da-DK" dirty="0"/>
          </a:p>
        </p:txBody>
      </p:sp>
      <p:pic>
        <p:nvPicPr>
          <p:cNvPr id="5" name="Billede 4" descr="Et billede, der indeholder himmel, vand, udendørs, scene&#10;&#10;Automatisk genereret beskrivelse">
            <a:extLst>
              <a:ext uri="{FF2B5EF4-FFF2-40B4-BE49-F238E27FC236}">
                <a16:creationId xmlns:a16="http://schemas.microsoft.com/office/drawing/2014/main" id="{912AF4D3-17D7-804F-6785-891A3B913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28" y="157877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6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B9CE10B-7217-4727-A3A7-5DF664DEB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029C46-E6BE-1E9C-C005-19BB7F617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Hvad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nu med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lidt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hjælp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til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trængende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91F20E4-8BDE-26B5-C368-1101A20E6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3" r="-3" b="-3"/>
          <a:stretch/>
        </p:blipFill>
        <p:spPr>
          <a:xfrm rot="5400000">
            <a:off x="3292853" y="1804462"/>
            <a:ext cx="5047735" cy="3383280"/>
          </a:xfrm>
          <a:prstGeom prst="rect">
            <a:avLst/>
          </a:prstGeom>
        </p:spPr>
      </p:pic>
      <p:pic>
        <p:nvPicPr>
          <p:cNvPr id="6" name="Billede 5" descr="Et billede, der indeholder udendørs&#10;&#10;Automatisk genereret beskrivelse">
            <a:extLst>
              <a:ext uri="{FF2B5EF4-FFF2-40B4-BE49-F238E27FC236}">
                <a16:creationId xmlns:a16="http://schemas.microsoft.com/office/drawing/2014/main" id="{BD74AD3F-AEED-614E-81C9-CF967748E1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" r="-3" b="9708"/>
          <a:stretch/>
        </p:blipFill>
        <p:spPr>
          <a:xfrm rot="5400000">
            <a:off x="6980129" y="1804462"/>
            <a:ext cx="5047735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0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82966-ACE8-433E-2BB0-F65AD36C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STOP DET – vi må finde løsninger!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7672C3-F071-49D0-18D7-661DF2CAD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dirty="0"/>
              <a:t>Tydelig skiltning og vejvisning</a:t>
            </a:r>
          </a:p>
          <a:p>
            <a:r>
              <a:rPr lang="da-DK" dirty="0"/>
              <a:t>Bedre rengøring og vedligeholdelse</a:t>
            </a:r>
          </a:p>
          <a:p>
            <a:r>
              <a:rPr lang="da-DK" dirty="0"/>
              <a:t>Hærværkssikring</a:t>
            </a:r>
          </a:p>
          <a:p>
            <a:r>
              <a:rPr lang="da-DK" dirty="0"/>
              <a:t>Helårsåbne havnetoiletter</a:t>
            </a:r>
          </a:p>
          <a:p>
            <a:r>
              <a:rPr lang="da-DK" dirty="0"/>
              <a:t>Flere aftaler med foreninger og private ejere</a:t>
            </a:r>
          </a:p>
          <a:p>
            <a:r>
              <a:rPr lang="da-DK" dirty="0"/>
              <a:t>Betalingsmodeller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Seniorrådet,  Handicaprådet, Ældre Sagen og Faglige Seniorer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 descr="Et billede, der indeholder indendørs, væg, toilet, badeværelse&#10;&#10;Automatisk genereret beskrivelse">
            <a:extLst>
              <a:ext uri="{FF2B5EF4-FFF2-40B4-BE49-F238E27FC236}">
                <a16:creationId xmlns:a16="http://schemas.microsoft.com/office/drawing/2014/main" id="{E4411878-6238-1681-CF5E-CE8C21365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8454" y="1943518"/>
            <a:ext cx="3490109" cy="261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92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B9ECE-8DF4-4FEB-2266-B7E23300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Bycentrets </a:t>
            </a:r>
            <a:r>
              <a:rPr lang="da-DK" b="1" dirty="0" err="1"/>
              <a:t>Rools</a:t>
            </a:r>
            <a:r>
              <a:rPr lang="da-DK" b="1" dirty="0"/>
              <a:t> Royce</a:t>
            </a:r>
          </a:p>
        </p:txBody>
      </p:sp>
      <p:pic>
        <p:nvPicPr>
          <p:cNvPr id="5" name="Pladsholder til indhold 4" descr="Et billede, der indeholder indendørs, væg, loft, toilet&#10;&#10;Automatisk genereret beskrivelse">
            <a:extLst>
              <a:ext uri="{FF2B5EF4-FFF2-40B4-BE49-F238E27FC236}">
                <a16:creationId xmlns:a16="http://schemas.microsoft.com/office/drawing/2014/main" id="{F8D91B2C-2CB5-2728-AC15-0EA948150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3330" y="2308678"/>
            <a:ext cx="4105592" cy="3079193"/>
          </a:xfrm>
        </p:spPr>
      </p:pic>
      <p:pic>
        <p:nvPicPr>
          <p:cNvPr id="7" name="Billede 6" descr="Et billede, der indeholder væg, indendørs, toilet&#10;&#10;Automatisk genereret beskrivelse">
            <a:extLst>
              <a:ext uri="{FF2B5EF4-FFF2-40B4-BE49-F238E27FC236}">
                <a16:creationId xmlns:a16="http://schemas.microsoft.com/office/drawing/2014/main" id="{AF3D4E0F-6C17-BA89-A45E-63FCFE4BC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3701" y="2308680"/>
            <a:ext cx="4105591" cy="307919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1CD4DE8-4D3B-02CB-2421-65B941516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072" y="2308679"/>
            <a:ext cx="4105589" cy="30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6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1B501-9573-24DF-5AFD-179CBBC0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Nordhavnens brugte Folkevogn </a:t>
            </a:r>
          </a:p>
        </p:txBody>
      </p:sp>
      <p:pic>
        <p:nvPicPr>
          <p:cNvPr id="9" name="Pladsholder til indhold 8" descr="Et billede, der indeholder bygning, side om side&#10;&#10;Automatisk genereret beskrivelse">
            <a:extLst>
              <a:ext uri="{FF2B5EF4-FFF2-40B4-BE49-F238E27FC236}">
                <a16:creationId xmlns:a16="http://schemas.microsoft.com/office/drawing/2014/main" id="{904E8355-26B4-490F-ED55-A08554BBA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518" y="2234804"/>
            <a:ext cx="4352925" cy="3264693"/>
          </a:xfr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B38B7F9E-7571-B46E-FB10-B32FE137A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6214" y="2234803"/>
            <a:ext cx="4352926" cy="3264695"/>
          </a:xfrm>
          <a:prstGeom prst="rect">
            <a:avLst/>
          </a:prstGeom>
        </p:spPr>
      </p:pic>
      <p:pic>
        <p:nvPicPr>
          <p:cNvPr id="13" name="Billede 12" descr="Et billede, der indeholder indendørs, vindue&#10;&#10;Automatisk genereret beskrivelse">
            <a:extLst>
              <a:ext uri="{FF2B5EF4-FFF2-40B4-BE49-F238E27FC236}">
                <a16:creationId xmlns:a16="http://schemas.microsoft.com/office/drawing/2014/main" id="{BBD1A897-854D-992D-074D-0BB6AE8CE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9910" y="2234800"/>
            <a:ext cx="4352929" cy="32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0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A28AA74-07C1-441C-AFDB-3FEA62C3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40F699-1139-1D2C-8D35-2BD9C283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19" y="557189"/>
            <a:ext cx="3365097" cy="2785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Godt gemte hemmeligheder</a:t>
            </a:r>
          </a:p>
        </p:txBody>
      </p:sp>
      <p:pic>
        <p:nvPicPr>
          <p:cNvPr id="8" name="Billede 7" descr="Et billede, der indeholder indendørs&#10;&#10;Automatisk genereret beskrivelse">
            <a:extLst>
              <a:ext uri="{FF2B5EF4-FFF2-40B4-BE49-F238E27FC236}">
                <a16:creationId xmlns:a16="http://schemas.microsoft.com/office/drawing/2014/main" id="{B62C4E14-33F5-E732-CEC3-F929E910B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48" b="-4"/>
          <a:stretch/>
        </p:blipFill>
        <p:spPr>
          <a:xfrm rot="5400000">
            <a:off x="4736263" y="-73668"/>
            <a:ext cx="2228759" cy="2376092"/>
          </a:xfrm>
          <a:prstGeom prst="rect">
            <a:avLst/>
          </a:prstGeom>
        </p:spPr>
      </p:pic>
      <p:pic>
        <p:nvPicPr>
          <p:cNvPr id="10" name="Billede 9" descr="Et billede, der indeholder tekst, træ, udendørs, jord&#10;&#10;Automatisk genereret beskrivelse">
            <a:extLst>
              <a:ext uri="{FF2B5EF4-FFF2-40B4-BE49-F238E27FC236}">
                <a16:creationId xmlns:a16="http://schemas.microsoft.com/office/drawing/2014/main" id="{46B0C3D7-5A3C-645F-F2CF-0FC2F489D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40" b="-3"/>
          <a:stretch/>
        </p:blipFill>
        <p:spPr>
          <a:xfrm>
            <a:off x="7233039" y="-2446"/>
            <a:ext cx="2376092" cy="2228759"/>
          </a:xfrm>
          <a:prstGeom prst="rect">
            <a:avLst/>
          </a:prstGeom>
        </p:spPr>
      </p:pic>
      <p:pic>
        <p:nvPicPr>
          <p:cNvPr id="6" name="Billede 5" descr="Et billede, der indeholder tekst, himmel, udendørs, skilt&#10;&#10;Automatisk genereret beskrivelse">
            <a:extLst>
              <a:ext uri="{FF2B5EF4-FFF2-40B4-BE49-F238E27FC236}">
                <a16:creationId xmlns:a16="http://schemas.microsoft.com/office/drawing/2014/main" id="{716D1613-26CF-1089-D5CA-448B0633BC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r="13290" b="-3"/>
          <a:stretch/>
        </p:blipFill>
        <p:spPr>
          <a:xfrm>
            <a:off x="9803480" y="-10223"/>
            <a:ext cx="2376092" cy="2228759"/>
          </a:xfrm>
          <a:prstGeom prst="rect">
            <a:avLst/>
          </a:prstGeom>
        </p:spPr>
      </p:pic>
      <p:pic>
        <p:nvPicPr>
          <p:cNvPr id="12" name="Billede 11" descr="Et billede, der indeholder tekst, himmel, udendørs, snavs&#10;&#10;Automatisk genereret beskrivelse">
            <a:extLst>
              <a:ext uri="{FF2B5EF4-FFF2-40B4-BE49-F238E27FC236}">
                <a16:creationId xmlns:a16="http://schemas.microsoft.com/office/drawing/2014/main" id="{4D31FD2B-4E26-CCA7-7F3B-54576EDDC3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r="5" b="9685"/>
          <a:stretch/>
        </p:blipFill>
        <p:spPr>
          <a:xfrm>
            <a:off x="4657342" y="2400151"/>
            <a:ext cx="3330225" cy="2057368"/>
          </a:xfrm>
          <a:prstGeom prst="rect">
            <a:avLst/>
          </a:prstGeom>
        </p:spPr>
      </p:pic>
      <p:pic>
        <p:nvPicPr>
          <p:cNvPr id="16" name="Billede 15" descr="Et billede, der indeholder himmel, udendørs, jord, bygning&#10;&#10;Automatisk genereret beskrivelse">
            <a:extLst>
              <a:ext uri="{FF2B5EF4-FFF2-40B4-BE49-F238E27FC236}">
                <a16:creationId xmlns:a16="http://schemas.microsoft.com/office/drawing/2014/main" id="{513E4CD5-9048-F430-00F2-CE41DBC888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 r="1" b="39227"/>
          <a:stretch/>
        </p:blipFill>
        <p:spPr>
          <a:xfrm>
            <a:off x="4653627" y="4628909"/>
            <a:ext cx="3324552" cy="2229090"/>
          </a:xfrm>
          <a:prstGeom prst="rect">
            <a:avLst/>
          </a:prstGeom>
        </p:spPr>
      </p:pic>
      <p:pic>
        <p:nvPicPr>
          <p:cNvPr id="4" name="Billede 3" descr="Et billede, der indeholder tekst, indendørs&#10;&#10;Automatisk genereret beskrivelse">
            <a:extLst>
              <a:ext uri="{FF2B5EF4-FFF2-40B4-BE49-F238E27FC236}">
                <a16:creationId xmlns:a16="http://schemas.microsoft.com/office/drawing/2014/main" id="{34DE283E-5E04-0B31-7E82-4F48667733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44" b="2"/>
          <a:stretch/>
        </p:blipFill>
        <p:spPr>
          <a:xfrm rot="5400000">
            <a:off x="7952379" y="2630808"/>
            <a:ext cx="4457850" cy="39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91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314</Words>
  <Application>Microsoft Macintosh PowerPoint</Application>
  <PresentationFormat>Widescreen</PresentationFormat>
  <Paragraphs>63</Paragraphs>
  <Slides>16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Hvor er der et toilet? </vt:lpstr>
      <vt:lpstr>Rengøring og hærværk  gør det dyrt   900.000 til rengøring + 250.000 til vand, el, leje og vedligeholdelse </vt:lpstr>
      <vt:lpstr>”Så må man jo bare holde sig”</vt:lpstr>
      <vt:lpstr>Toiletter der er sparet væk</vt:lpstr>
      <vt:lpstr>Hvad nu med lidt hjælp til de trængende</vt:lpstr>
      <vt:lpstr>STOP DET – vi må finde løsninger!</vt:lpstr>
      <vt:lpstr>Bycentrets Rools Royce</vt:lpstr>
      <vt:lpstr>Nordhavnens brugte Folkevogn </vt:lpstr>
      <vt:lpstr>Godt gemte hemmeligheder</vt:lpstr>
      <vt:lpstr>Man føler sig lidt sølle…</vt:lpstr>
      <vt:lpstr>Private aftaler</vt:lpstr>
      <vt:lpstr>Kort og apps</vt:lpstr>
      <vt:lpstr>Hvem skal nu betale?</vt:lpstr>
      <vt:lpstr>Varde fandt 2-3 millioner ekstra</vt:lpstr>
      <vt:lpstr>Dyrt eller billigt?</vt:lpstr>
      <vt:lpstr>Erfaringer hos DSB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Pernille Hermann</dc:creator>
  <cp:lastModifiedBy>Henrik Malmgreen</cp:lastModifiedBy>
  <cp:revision>3</cp:revision>
  <dcterms:created xsi:type="dcterms:W3CDTF">2023-03-08T14:29:49Z</dcterms:created>
  <dcterms:modified xsi:type="dcterms:W3CDTF">2023-03-17T08:57:22Z</dcterms:modified>
</cp:coreProperties>
</file>